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66CC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902" y="1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0C9B91-DFE0-49E3-A058-76F8952050C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17F57E-40E3-4BEA-8FE6-AD1380ABD1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76581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7F57E-40E3-4BEA-8FE6-AD1380ABD1F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0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17F57E-40E3-4BEA-8FE6-AD1380ABD1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523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3400" y="1447800"/>
            <a:ext cx="8153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14400" y="3200400"/>
            <a:ext cx="7467600" cy="2133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 dirty="0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 dirty="0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solidFill>
            <a:schemeClr val="bg1">
              <a:alpha val="75000"/>
            </a:schemeClr>
          </a:solidFill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343" y="-76200"/>
            <a:ext cx="3922257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445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479891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031579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474051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143827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3231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972877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2A24623-725B-4BC5-878C-BA3D34111C6A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1BD8F1C-5A26-4DF0-97D9-585060206A52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9829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dirty="0" smtClean="0"/>
              <a:t>คลิกเพื่อแก้ไขลักษณะชื่อเรื่องต้นแบบ</a:t>
            </a:r>
            <a:endParaRPr lang="th-TH" dirty="0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dirty="0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dirty="0" smtClean="0"/>
              <a:t>ระดับที่สอง</a:t>
            </a:r>
          </a:p>
          <a:p>
            <a:pPr lvl="2"/>
            <a:r>
              <a:rPr lang="th-TH" dirty="0" smtClean="0"/>
              <a:t>ระดับที่สาม</a:t>
            </a:r>
          </a:p>
          <a:p>
            <a:pPr lvl="3"/>
            <a:r>
              <a:rPr lang="th-TH" dirty="0" smtClean="0"/>
              <a:t>ระดับที่สี่</a:t>
            </a:r>
          </a:p>
          <a:p>
            <a:pPr lvl="4"/>
            <a:r>
              <a:rPr lang="th-TH" dirty="0" smtClean="0"/>
              <a:t>ระดับที่ห้า</a:t>
            </a:r>
            <a:endParaRPr lang="th-TH" dirty="0"/>
          </a:p>
        </p:txBody>
      </p:sp>
      <p:pic>
        <p:nvPicPr>
          <p:cNvPr id="7" name="รูปภาพ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5943600"/>
            <a:ext cx="2880358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65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39552" y="2015480"/>
            <a:ext cx="8153400" cy="2046089"/>
          </a:xfrm>
        </p:spPr>
        <p:txBody>
          <a:bodyPr>
            <a:noAutofit/>
          </a:bodyPr>
          <a:lstStyle/>
          <a:p>
            <a:r>
              <a:rPr lang="th-TH" sz="4000" dirty="0" smtClean="0"/>
              <a:t>แนวทางการดำเนินการโครงการเฝ้าระวังการดื้อยาวัณโรค</a:t>
            </a:r>
            <a:r>
              <a:rPr lang="en-US" sz="4500" dirty="0" smtClean="0"/>
              <a:t/>
            </a:r>
            <a:br>
              <a:rPr lang="en-US" sz="4500" dirty="0" smtClean="0"/>
            </a:br>
            <a:r>
              <a:rPr lang="th-TH" sz="4000" dirty="0" smtClean="0"/>
              <a:t>ของประเทศไทย</a:t>
            </a:r>
            <a:r>
              <a:rPr lang="en-US" sz="4000" dirty="0" smtClean="0"/>
              <a:t> </a:t>
            </a:r>
            <a:r>
              <a:rPr lang="th-TH" sz="4000" dirty="0" smtClean="0"/>
              <a:t>ครั้งที่  </a:t>
            </a:r>
            <a:r>
              <a:rPr lang="en-US" sz="4000" dirty="0" smtClean="0"/>
              <a:t>5 </a:t>
            </a:r>
            <a:br>
              <a:rPr lang="en-US" sz="4000" dirty="0" smtClean="0"/>
            </a:br>
            <a:r>
              <a:rPr lang="th-TH" sz="4000" dirty="0" smtClean="0"/>
              <a:t>ในพื้นที่เขต</a:t>
            </a:r>
            <a:r>
              <a:rPr lang="en-US" sz="4000" dirty="0" smtClean="0"/>
              <a:t> </a:t>
            </a:r>
            <a:r>
              <a:rPr lang="th-TH" sz="4000" dirty="0" err="1" smtClean="0"/>
              <a:t>สคร</a:t>
            </a:r>
            <a:r>
              <a:rPr lang="th-TH" sz="4000" dirty="0" smtClean="0"/>
              <a:t>. </a:t>
            </a:r>
            <a:r>
              <a:rPr lang="en-US" sz="4000" dirty="0" smtClean="0"/>
              <a:t>2 </a:t>
            </a:r>
            <a:r>
              <a:rPr lang="th-TH" sz="4000" dirty="0" smtClean="0"/>
              <a:t>พิษณุโลก</a:t>
            </a:r>
            <a:endParaRPr lang="th-TH" sz="4000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899592" y="4751784"/>
            <a:ext cx="7467600" cy="981472"/>
          </a:xfrm>
        </p:spPr>
        <p:txBody>
          <a:bodyPr>
            <a:normAutofit/>
          </a:bodyPr>
          <a:lstStyle/>
          <a:p>
            <a:r>
              <a:rPr lang="th-TH" sz="4000" dirty="0" smtClean="0"/>
              <a:t>พิษณุโลก อุตรดิตถ์ สุโขทัย เพชรบูรณ์</a:t>
            </a:r>
            <a:endParaRPr lang="th-TH" sz="4000" dirty="0"/>
          </a:p>
        </p:txBody>
      </p:sp>
    </p:spTree>
    <p:extLst>
      <p:ext uri="{BB962C8B-B14F-4D97-AF65-F5344CB8AC3E}">
        <p14:creationId xmlns:p14="http://schemas.microsoft.com/office/powerpoint/2010/main" val="320995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1. </a:t>
            </a:r>
            <a:r>
              <a:rPr lang="th-TH" dirty="0" smtClean="0"/>
              <a:t>แนวทางการประสานงานภายในโรงพยาบาล เพื่อให้เกิดความร่วมมือ (แผนภูมิที่ </a:t>
            </a:r>
            <a:r>
              <a:rPr lang="en-US" dirty="0" smtClean="0"/>
              <a:t>1</a:t>
            </a:r>
            <a:r>
              <a:rPr lang="th-TH" dirty="0" smtClean="0"/>
              <a:t>)</a:t>
            </a:r>
            <a:endParaRPr lang="th-TH" dirty="0"/>
          </a:p>
        </p:txBody>
      </p:sp>
      <p:sp>
        <p:nvSpPr>
          <p:cNvPr id="4" name="TextBox 3"/>
          <p:cNvSpPr txBox="1"/>
          <p:nvPr/>
        </p:nvSpPr>
        <p:spPr>
          <a:xfrm>
            <a:off x="1279476" y="1676414"/>
            <a:ext cx="3312368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/>
              <a:t>ผู้ป่วยที่มีคุณสมบัติตามเกณฑ์</a:t>
            </a:r>
          </a:p>
          <a:p>
            <a:r>
              <a:rPr lang="en-US" sz="2400" b="1" dirty="0" smtClean="0"/>
              <a:t>1. </a:t>
            </a:r>
            <a:r>
              <a:rPr lang="th-TH" sz="2400" b="1" dirty="0" smtClean="0"/>
              <a:t>อายุมากกว่า </a:t>
            </a:r>
            <a:r>
              <a:rPr lang="en-US" sz="2400" b="1" dirty="0" smtClean="0"/>
              <a:t>18 </a:t>
            </a:r>
            <a:r>
              <a:rPr lang="th-TH" sz="2400" b="1" dirty="0" smtClean="0"/>
              <a:t>ปี</a:t>
            </a:r>
            <a:br>
              <a:rPr lang="th-TH" sz="2400" b="1" dirty="0" smtClean="0"/>
            </a:br>
            <a:r>
              <a:rPr lang="en-US" sz="2400" b="1" dirty="0" smtClean="0"/>
              <a:t>2. AFB smear positive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414356" y="1806351"/>
            <a:ext cx="3262100" cy="4154984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sz="2200" b="1" i="1" dirty="0" smtClean="0">
                <a:solidFill>
                  <a:srgbClr val="00B050"/>
                </a:solidFill>
              </a:rPr>
              <a:t>เจ้าหน้าที่ห้องปฏิบัติการ</a:t>
            </a:r>
          </a:p>
          <a:p>
            <a:r>
              <a:rPr lang="en-US" sz="2200" b="1" i="1" dirty="0" smtClean="0"/>
              <a:t>1. </a:t>
            </a:r>
            <a:r>
              <a:rPr lang="th-TH" sz="2200" b="1" i="1" dirty="0" smtClean="0"/>
              <a:t>ประสานเจ้าหน้าที่ </a:t>
            </a:r>
            <a:r>
              <a:rPr lang="en-US" sz="2200" b="1" i="1" dirty="0" smtClean="0"/>
              <a:t>TB Clinic </a:t>
            </a:r>
            <a:r>
              <a:rPr lang="th-TH" sz="2200" b="1" i="1" dirty="0" smtClean="0"/>
              <a:t>เพื่อแจ้งรายชื่อผู้ป่วยเมื่อตรวจพบเสมหะบวก</a:t>
            </a:r>
          </a:p>
          <a:p>
            <a:r>
              <a:rPr lang="th-TH" sz="2200" b="1" i="1" dirty="0" smtClean="0">
                <a:solidFill>
                  <a:srgbClr val="00B050"/>
                </a:solidFill>
              </a:rPr>
              <a:t>เจ้าหน้าที่คลินิกวัณโรค </a:t>
            </a:r>
            <a:r>
              <a:rPr lang="en-US" sz="2200" b="1" i="1" dirty="0" smtClean="0">
                <a:solidFill>
                  <a:srgbClr val="00B050"/>
                </a:solidFill>
              </a:rPr>
              <a:t>: </a:t>
            </a:r>
          </a:p>
          <a:p>
            <a:pPr marL="182563" indent="-182563">
              <a:buAutoNum type="arabicPeriod"/>
            </a:pPr>
            <a:r>
              <a:rPr lang="th-TH" sz="2200" b="1" i="1" dirty="0" smtClean="0"/>
              <a:t>ตรวจสอบคุณสมบัติตามเกณฑ์</a:t>
            </a:r>
          </a:p>
          <a:p>
            <a:pPr marL="182563" indent="-182563">
              <a:buFontTx/>
              <a:buAutoNum type="arabicPeriod"/>
            </a:pPr>
            <a:r>
              <a:rPr lang="th-TH" sz="2200" b="1" i="1" dirty="0" smtClean="0"/>
              <a:t>ขึ้นทะเบียน </a:t>
            </a:r>
            <a:r>
              <a:rPr lang="en-US" sz="2200" b="1" i="1" dirty="0" smtClean="0"/>
              <a:t>TB03 </a:t>
            </a:r>
            <a:r>
              <a:rPr lang="th-TH" sz="2200" b="1" i="1" dirty="0" smtClean="0"/>
              <a:t>พร้อมขอใบยินยอมเข้าร่วมโครงการ (</a:t>
            </a:r>
            <a:r>
              <a:rPr lang="en-US" sz="2200" b="1" i="1" dirty="0" smtClean="0">
                <a:solidFill>
                  <a:srgbClr val="FF0000"/>
                </a:solidFill>
              </a:rPr>
              <a:t>DRS 2</a:t>
            </a:r>
            <a:r>
              <a:rPr lang="th-TH" sz="2200" b="1" i="1" dirty="0" smtClean="0"/>
              <a:t>) และกรอกแบบฟอร์ม </a:t>
            </a:r>
            <a:r>
              <a:rPr lang="en-US" sz="2200" b="1" i="1" dirty="0" smtClean="0">
                <a:solidFill>
                  <a:srgbClr val="FF0000"/>
                </a:solidFill>
              </a:rPr>
              <a:t>DRS 1.1</a:t>
            </a:r>
            <a:r>
              <a:rPr lang="en-US" sz="2200" b="1" i="1" dirty="0" smtClean="0"/>
              <a:t>/</a:t>
            </a:r>
            <a:r>
              <a:rPr lang="en-US" sz="2200" b="1" i="1" dirty="0" smtClean="0">
                <a:solidFill>
                  <a:srgbClr val="FF0000"/>
                </a:solidFill>
              </a:rPr>
              <a:t>DRS 1.2</a:t>
            </a:r>
            <a:endParaRPr lang="th-TH" sz="2200" b="1" i="1" dirty="0" smtClean="0">
              <a:solidFill>
                <a:srgbClr val="FF0000"/>
              </a:solidFill>
            </a:endParaRPr>
          </a:p>
          <a:p>
            <a:pPr marL="182563" indent="-182563">
              <a:buAutoNum type="arabicPeriod"/>
            </a:pPr>
            <a:r>
              <a:rPr lang="th-TH" sz="2200" b="1" i="1" dirty="0" smtClean="0"/>
              <a:t>ประสานเจ้าหน้าที่ห้องปฏิบัติการ แจ้ง </a:t>
            </a:r>
            <a:r>
              <a:rPr lang="en-US" sz="2200" b="1" i="1" dirty="0" smtClean="0">
                <a:solidFill>
                  <a:srgbClr val="FF0000"/>
                </a:solidFill>
              </a:rPr>
              <a:t>DRS ID Number</a:t>
            </a:r>
            <a:r>
              <a:rPr lang="th-TH" sz="2200" b="1" i="1" dirty="0" smtClean="0">
                <a:solidFill>
                  <a:srgbClr val="FF0000"/>
                </a:solidFill>
              </a:rPr>
              <a:t> </a:t>
            </a:r>
            <a:r>
              <a:rPr lang="th-TH" sz="2200" b="1" i="1" dirty="0" smtClean="0"/>
              <a:t>พร้อมกรอก</a:t>
            </a:r>
            <a:r>
              <a:rPr lang="th-TH" sz="2200" b="1" i="1" dirty="0"/>
              <a:t> </a:t>
            </a:r>
            <a:r>
              <a:rPr lang="th-TH" sz="2200" b="1" i="1" dirty="0" smtClean="0"/>
              <a:t>แบบฟอร์ม </a:t>
            </a:r>
            <a:r>
              <a:rPr lang="en-US" sz="2200" b="1" i="1" dirty="0" smtClean="0">
                <a:solidFill>
                  <a:srgbClr val="FF0000"/>
                </a:solidFill>
              </a:rPr>
              <a:t>DRS 5</a:t>
            </a:r>
            <a:r>
              <a:rPr lang="en-US" sz="2200" b="1" i="1" dirty="0" smtClean="0"/>
              <a:t> </a:t>
            </a:r>
            <a:r>
              <a:rPr lang="th-TH" sz="2200" b="1" i="1" dirty="0" smtClean="0"/>
              <a:t>ในส่วนที่ </a:t>
            </a:r>
            <a:r>
              <a:rPr lang="en-US" sz="2200" b="1" i="1" dirty="0" smtClean="0"/>
              <a:t>1 </a:t>
            </a:r>
            <a:r>
              <a:rPr lang="th-TH" sz="2200" b="1" i="1" dirty="0" smtClean="0"/>
              <a:t>และ </a:t>
            </a:r>
            <a:r>
              <a:rPr lang="en-US" sz="2200" b="1" i="1" dirty="0" smtClean="0"/>
              <a:t>2</a:t>
            </a:r>
            <a:endParaRPr lang="th-TH" sz="2200" b="1" i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683568" y="5108991"/>
            <a:ext cx="4464496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/>
              <a:t>เก็บตัวอย่างเสมหะที่ใช้ตรวจ </a:t>
            </a:r>
            <a:r>
              <a:rPr lang="en-US" sz="2400" b="1" dirty="0" smtClean="0"/>
              <a:t>AFB</a:t>
            </a:r>
            <a:r>
              <a:rPr lang="th-TH" sz="2400" b="1" dirty="0" smtClean="0"/>
              <a:t> </a:t>
            </a:r>
          </a:p>
          <a:p>
            <a:pPr algn="ctr"/>
            <a:r>
              <a:rPr lang="th-TH" sz="2400" b="1" dirty="0" smtClean="0"/>
              <a:t>จำนวน </a:t>
            </a:r>
            <a:r>
              <a:rPr lang="en-US" sz="2400" b="1" dirty="0" smtClean="0"/>
              <a:t>2</a:t>
            </a:r>
            <a:r>
              <a:rPr lang="th-TH" sz="2400" b="1" dirty="0" smtClean="0"/>
              <a:t> กระปุก</a:t>
            </a:r>
            <a:r>
              <a:rPr lang="en-US" sz="2400" b="1" dirty="0" smtClean="0"/>
              <a:t> </a:t>
            </a:r>
            <a:r>
              <a:rPr lang="th-TH" sz="2400" b="1" dirty="0" smtClean="0"/>
              <a:t>(</a:t>
            </a:r>
            <a:r>
              <a:rPr lang="en-US" sz="2400" b="1" dirty="0" smtClean="0"/>
              <a:t>morning sputum 1</a:t>
            </a:r>
            <a:r>
              <a:rPr lang="th-TH" sz="2400" b="1" dirty="0" smtClean="0"/>
              <a:t> กระปุก) ในตู้เย็น </a:t>
            </a:r>
            <a:r>
              <a:rPr lang="en-US" sz="2400" b="1" dirty="0" smtClean="0"/>
              <a:t>2-8 C</a:t>
            </a:r>
            <a:r>
              <a:rPr lang="th-TH" sz="2400" b="1" dirty="0" smtClean="0"/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(</a:t>
            </a:r>
            <a:r>
              <a:rPr lang="th-TH" sz="2400" b="1" dirty="0" smtClean="0">
                <a:solidFill>
                  <a:srgbClr val="FF0000"/>
                </a:solidFill>
              </a:rPr>
              <a:t>ไม่เกิน </a:t>
            </a:r>
            <a:r>
              <a:rPr lang="en-US" sz="2400" b="1" dirty="0" smtClean="0">
                <a:solidFill>
                  <a:srgbClr val="FF0000"/>
                </a:solidFill>
              </a:rPr>
              <a:t>3 </a:t>
            </a:r>
            <a:r>
              <a:rPr lang="th-TH" sz="2400" b="1" dirty="0" smtClean="0">
                <a:solidFill>
                  <a:srgbClr val="FF0000"/>
                </a:solidFill>
              </a:rPr>
              <a:t>วัน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ลูกศรลง 8"/>
          <p:cNvSpPr/>
          <p:nvPr/>
        </p:nvSpPr>
        <p:spPr>
          <a:xfrm>
            <a:off x="2517428" y="4317776"/>
            <a:ext cx="792088" cy="7192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79376" y="3774499"/>
            <a:ext cx="4464496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/>
              <a:t>การขอคำยินยอมผู้ป่วยให้เข้าร่วมโครงการ</a:t>
            </a:r>
            <a:endParaRPr lang="en-US" sz="2400" b="1" dirty="0"/>
          </a:p>
        </p:txBody>
      </p:sp>
      <p:sp>
        <p:nvSpPr>
          <p:cNvPr id="11" name="ลูกศรลง 10"/>
          <p:cNvSpPr/>
          <p:nvPr/>
        </p:nvSpPr>
        <p:spPr>
          <a:xfrm>
            <a:off x="2504976" y="2995359"/>
            <a:ext cx="792088" cy="7192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767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796136" y="1865606"/>
            <a:ext cx="3240360" cy="3139321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th-TH" sz="2200" b="1" i="1" dirty="0">
                <a:solidFill>
                  <a:srgbClr val="00B050"/>
                </a:solidFill>
              </a:rPr>
              <a:t>เจ้าหน้าที่ห้องปฏิบัติการ</a:t>
            </a:r>
          </a:p>
          <a:p>
            <a:pPr marL="182563" indent="-182563">
              <a:buFontTx/>
              <a:buAutoNum type="arabicPeriod"/>
            </a:pPr>
            <a:r>
              <a:rPr lang="th-TH" sz="2200" b="1" i="1" dirty="0" smtClean="0"/>
              <a:t>ระบุ </a:t>
            </a:r>
            <a:r>
              <a:rPr lang="en-US" sz="2200" b="1" i="1" dirty="0"/>
              <a:t>DRS ID </a:t>
            </a:r>
            <a:r>
              <a:rPr lang="en-US" sz="2200" b="1" i="1" dirty="0" smtClean="0"/>
              <a:t>Number</a:t>
            </a:r>
            <a:r>
              <a:rPr lang="th-TH" sz="2200" b="1" i="1" dirty="0" smtClean="0"/>
              <a:t> ข้างกระปุกเสมหะของผู้ป่วยที่เข้าร่วมโครงการ</a:t>
            </a:r>
            <a:endParaRPr lang="th-TH" sz="2200" b="1" i="1" dirty="0"/>
          </a:p>
          <a:p>
            <a:pPr marL="182563" indent="-182563">
              <a:buAutoNum type="arabicPeriod"/>
            </a:pPr>
            <a:r>
              <a:rPr lang="th-TH" sz="2200" b="1" i="1" dirty="0" smtClean="0"/>
              <a:t>เตรียมตัวอย่างเพื่อส่งต่อไปยัง </a:t>
            </a:r>
            <a:r>
              <a:rPr lang="th-TH" sz="2200" b="1" i="1" dirty="0" err="1" smtClean="0"/>
              <a:t>สคร</a:t>
            </a:r>
            <a:r>
              <a:rPr lang="th-TH" sz="2200" b="1" i="1" dirty="0" smtClean="0"/>
              <a:t>.</a:t>
            </a:r>
            <a:r>
              <a:rPr lang="en-US" sz="2200" b="1" i="1" dirty="0" smtClean="0"/>
              <a:t>/</a:t>
            </a:r>
            <a:r>
              <a:rPr lang="th-TH" sz="2200" b="1" i="1" dirty="0" smtClean="0"/>
              <a:t>สำนักวัณโรค</a:t>
            </a:r>
          </a:p>
          <a:p>
            <a:pPr marL="182563" indent="-182563">
              <a:buAutoNum type="arabicPeriod"/>
            </a:pPr>
            <a:r>
              <a:rPr lang="th-TH" sz="2200" b="1" i="1" dirty="0" smtClean="0"/>
              <a:t>กรอกแบบฟอร์ม </a:t>
            </a:r>
            <a:r>
              <a:rPr lang="en-US" sz="2200" b="1" i="1" dirty="0">
                <a:solidFill>
                  <a:srgbClr val="FF0000"/>
                </a:solidFill>
              </a:rPr>
              <a:t>DRS 5</a:t>
            </a:r>
            <a:r>
              <a:rPr lang="en-US" sz="2200" b="1" i="1" dirty="0"/>
              <a:t> </a:t>
            </a:r>
            <a:r>
              <a:rPr lang="th-TH" sz="2200" b="1" i="1" dirty="0"/>
              <a:t>ในส่วนที่ </a:t>
            </a:r>
            <a:r>
              <a:rPr lang="en-US" sz="2200" b="1" i="1" dirty="0" smtClean="0"/>
              <a:t>3</a:t>
            </a:r>
          </a:p>
          <a:p>
            <a:pPr marL="182563" indent="-182563">
              <a:buAutoNum type="arabicPeriod"/>
            </a:pPr>
            <a:r>
              <a:rPr lang="th-TH" sz="2200" b="1" i="1" dirty="0" smtClean="0"/>
              <a:t>รวบรวมเอกสาร </a:t>
            </a:r>
            <a:r>
              <a:rPr lang="en-US" sz="2200" b="1" i="1" dirty="0" smtClean="0"/>
              <a:t>DRS </a:t>
            </a:r>
            <a:r>
              <a:rPr lang="en-US" sz="2200" b="1" i="1" dirty="0" smtClean="0">
                <a:solidFill>
                  <a:srgbClr val="FF0000"/>
                </a:solidFill>
              </a:rPr>
              <a:t>1.1/1.2</a:t>
            </a:r>
            <a:r>
              <a:rPr lang="en-US" sz="2200" b="1" i="1" dirty="0">
                <a:solidFill>
                  <a:srgbClr val="FF0000"/>
                </a:solidFill>
              </a:rPr>
              <a:t>,</a:t>
            </a:r>
            <a:r>
              <a:rPr lang="th-TH" sz="2200" b="1" i="1" dirty="0" smtClean="0"/>
              <a:t> </a:t>
            </a:r>
            <a:r>
              <a:rPr lang="en-US" sz="2200" b="1" i="1" dirty="0" smtClean="0">
                <a:solidFill>
                  <a:srgbClr val="FF0000"/>
                </a:solidFill>
              </a:rPr>
              <a:t>DRS 2</a:t>
            </a:r>
            <a:r>
              <a:rPr lang="en-US" sz="2200" b="1" i="1" dirty="0" smtClean="0"/>
              <a:t> </a:t>
            </a:r>
            <a:r>
              <a:rPr lang="th-TH" sz="2200" b="1" i="1" dirty="0" smtClean="0"/>
              <a:t>และ</a:t>
            </a:r>
            <a:r>
              <a:rPr lang="en-US" sz="2200" b="1" i="1" dirty="0" smtClean="0"/>
              <a:t> </a:t>
            </a:r>
            <a:r>
              <a:rPr lang="en-US" sz="2200" b="1" i="1" dirty="0" smtClean="0">
                <a:solidFill>
                  <a:srgbClr val="FF0000"/>
                </a:solidFill>
              </a:rPr>
              <a:t>DRS 5</a:t>
            </a:r>
            <a:r>
              <a:rPr lang="th-TH" sz="2200" b="1" i="1" dirty="0" smtClean="0">
                <a:solidFill>
                  <a:srgbClr val="FF0000"/>
                </a:solidFill>
              </a:rPr>
              <a:t> </a:t>
            </a:r>
            <a:r>
              <a:rPr lang="th-TH" sz="2200" b="1" i="1" dirty="0" smtClean="0"/>
              <a:t>เพื่อบรรจุส่งต่อไปยังหน่วยรับ</a:t>
            </a:r>
            <a:endParaRPr lang="th-TH" sz="2200" b="1" i="1" dirty="0" smtClean="0">
              <a:solidFill>
                <a:srgbClr val="FF0000"/>
              </a:solidFill>
            </a:endParaRPr>
          </a:p>
        </p:txBody>
      </p:sp>
      <p:sp>
        <p:nvSpPr>
          <p:cNvPr id="8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1. </a:t>
            </a:r>
            <a:r>
              <a:rPr lang="th-TH" dirty="0" smtClean="0"/>
              <a:t>แนวทางการประสานงานภายในโรงพยาบาล เพื่อให้เกิดความร่วมมือ (แผนภูมิที่ </a:t>
            </a:r>
            <a:r>
              <a:rPr lang="en-US" dirty="0" smtClean="0"/>
              <a:t>1</a:t>
            </a:r>
            <a:r>
              <a:rPr lang="th-TH" dirty="0" smtClean="0"/>
              <a:t>) ต่อ</a:t>
            </a:r>
            <a:endParaRPr lang="th-TH" dirty="0"/>
          </a:p>
        </p:txBody>
      </p:sp>
      <p:sp>
        <p:nvSpPr>
          <p:cNvPr id="12" name="TextBox 11"/>
          <p:cNvSpPr txBox="1"/>
          <p:nvPr/>
        </p:nvSpPr>
        <p:spPr>
          <a:xfrm>
            <a:off x="636092" y="1865606"/>
            <a:ext cx="4464496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smtClean="0"/>
              <a:t>เตรียมตัวอย่างเพื่อส่งต่อและระบบการขนส่งเสมหะ</a:t>
            </a:r>
            <a:endParaRPr lang="en-US" sz="2400" b="1" dirty="0"/>
          </a:p>
        </p:txBody>
      </p:sp>
      <p:graphicFrame>
        <p:nvGraphicFramePr>
          <p:cNvPr id="13" name="ตาราง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778654"/>
              </p:ext>
            </p:extLst>
          </p:nvPr>
        </p:nvGraphicFramePr>
        <p:xfrm>
          <a:off x="248792" y="2523461"/>
          <a:ext cx="5068688" cy="16976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47822"/>
                <a:gridCol w="242086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/>
                        <a:t>รพ.</a:t>
                      </a:r>
                      <a:r>
                        <a:rPr lang="th-TH" sz="2400" b="1" baseline="0" dirty="0" smtClean="0"/>
                        <a:t> </a:t>
                      </a:r>
                      <a:r>
                        <a:rPr lang="en-US" sz="2400" b="1" dirty="0" smtClean="0"/>
                        <a:t>EMS</a:t>
                      </a:r>
                      <a:r>
                        <a:rPr lang="th-TH" sz="2400" b="1" dirty="0" smtClean="0"/>
                        <a:t> ถึง</a:t>
                      </a:r>
                      <a:r>
                        <a:rPr lang="th-TH" sz="2400" b="1" baseline="0" dirty="0" smtClean="0"/>
                        <a:t> </a:t>
                      </a:r>
                      <a:r>
                        <a:rPr lang="th-TH" sz="2400" b="1" baseline="0" dirty="0" smtClean="0">
                          <a:solidFill>
                            <a:srgbClr val="FFC000"/>
                          </a:solidFill>
                        </a:rPr>
                        <a:t>สำนักวัณโรค</a:t>
                      </a:r>
                      <a:endParaRPr lang="en-US" sz="24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 smtClean="0"/>
                        <a:t>รพ. </a:t>
                      </a:r>
                      <a:r>
                        <a:rPr lang="en-US" sz="2400" b="1" dirty="0" smtClean="0"/>
                        <a:t>Cold chain</a:t>
                      </a:r>
                      <a:r>
                        <a:rPr lang="th-TH" sz="2400" b="1" dirty="0" smtClean="0"/>
                        <a:t> ถึง </a:t>
                      </a:r>
                      <a:r>
                        <a:rPr lang="th-TH" sz="2400" b="1" dirty="0" err="1" smtClean="0"/>
                        <a:t>สคร</a:t>
                      </a:r>
                      <a:r>
                        <a:rPr lang="th-TH" sz="2400" b="1" dirty="0" smtClean="0"/>
                        <a:t>.</a:t>
                      </a:r>
                      <a:endParaRPr lang="en-US" sz="24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/>
                        <a:t>รพ.วิเชียรบุรี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err="1" smtClean="0"/>
                        <a:t>รพร</a:t>
                      </a:r>
                      <a:r>
                        <a:rPr lang="th-TH" sz="2000" b="1" dirty="0" smtClean="0"/>
                        <a:t>.นครไทย</a:t>
                      </a:r>
                      <a:endParaRPr lang="en-US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/>
                        <a:t>รพ.</a:t>
                      </a:r>
                      <a:r>
                        <a:rPr lang="th-TH" sz="2000" b="1" dirty="0" err="1" smtClean="0"/>
                        <a:t>สวรรค</a:t>
                      </a:r>
                      <a:r>
                        <a:rPr lang="th-TH" sz="2000" b="1" dirty="0" smtClean="0"/>
                        <a:t>โลก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/>
                        <a:t>รพ.อุตรดิตถ์</a:t>
                      </a:r>
                      <a:endParaRPr lang="en-US" sz="2000" b="1" dirty="0"/>
                    </a:p>
                  </a:txBody>
                  <a:tcPr/>
                </a:tc>
              </a:tr>
              <a:tr h="447947"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/>
                        <a:t>รพ.ศรีนคร</a:t>
                      </a:r>
                      <a:endParaRPr lang="en-US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000" b="1" dirty="0" smtClean="0"/>
                        <a:t>รพ.ทองแสนขัน</a:t>
                      </a:r>
                      <a:endParaRPr lang="en-US" sz="20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ลูกศรลง 13"/>
          <p:cNvSpPr/>
          <p:nvPr/>
        </p:nvSpPr>
        <p:spPr>
          <a:xfrm>
            <a:off x="3915420" y="4345940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2411760" y="4875396"/>
            <a:ext cx="3240360" cy="4616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 err="1" smtClean="0"/>
              <a:t>สคร</a:t>
            </a:r>
            <a:r>
              <a:rPr lang="th-TH" sz="2400" b="1" dirty="0" smtClean="0"/>
              <a:t>. </a:t>
            </a:r>
            <a:r>
              <a:rPr lang="en-US" sz="2400" b="1" dirty="0"/>
              <a:t>Cold chain</a:t>
            </a:r>
            <a:r>
              <a:rPr lang="th-TH" sz="2400" b="1" dirty="0"/>
              <a:t> ถึง </a:t>
            </a:r>
            <a:r>
              <a:rPr lang="th-TH" sz="2400" b="1" dirty="0" smtClean="0">
                <a:solidFill>
                  <a:schemeClr val="accent6">
                    <a:lumMod val="75000"/>
                  </a:schemeClr>
                </a:solidFill>
              </a:rPr>
              <a:t>สำนักวัณโรค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8060" y="5642084"/>
            <a:ext cx="5160044" cy="5232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h-TH" b="1" i="1" dirty="0" smtClean="0">
                <a:solidFill>
                  <a:srgbClr val="FF0000"/>
                </a:solidFill>
              </a:rPr>
              <a:t>ระยะเวลาเสมหะส่งถึงสำนักวัณโรคภายใน </a:t>
            </a:r>
            <a:r>
              <a:rPr lang="en-US" b="1" i="1" dirty="0" smtClean="0">
                <a:solidFill>
                  <a:srgbClr val="FF0000"/>
                </a:solidFill>
              </a:rPr>
              <a:t>5 </a:t>
            </a:r>
            <a:r>
              <a:rPr lang="th-TH" b="1" i="1" dirty="0" smtClean="0">
                <a:solidFill>
                  <a:srgbClr val="FF0000"/>
                </a:solidFill>
              </a:rPr>
              <a:t>วัน</a:t>
            </a:r>
            <a:endParaRPr lang="en-US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99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2. </a:t>
            </a:r>
            <a:r>
              <a:rPr lang="th-TH" dirty="0" smtClean="0"/>
              <a:t>บทบาทหน้าที่ของผู้ที่เกี่ยวข้องในโรงพยาบาล</a:t>
            </a:r>
            <a:endParaRPr lang="th-TH" dirty="0"/>
          </a:p>
        </p:txBody>
      </p:sp>
      <p:graphicFrame>
        <p:nvGraphicFramePr>
          <p:cNvPr id="5" name="ตาราง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07375"/>
              </p:ext>
            </p:extLst>
          </p:nvPr>
        </p:nvGraphicFramePr>
        <p:xfrm>
          <a:off x="539552" y="1670328"/>
          <a:ext cx="7992888" cy="39078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28392"/>
                <a:gridCol w="4464496"/>
              </a:tblGrid>
              <a:tr h="702565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บทบาท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แบบฟอร์ม</a:t>
                      </a:r>
                      <a:endParaRPr lang="en-US" sz="3200" b="1" dirty="0"/>
                    </a:p>
                  </a:txBody>
                  <a:tcPr/>
                </a:tc>
              </a:tr>
              <a:tr h="109763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เจ้าหน้าที่คลินิกวัณโรค</a:t>
                      </a:r>
                      <a:r>
                        <a:rPr lang="en-US" sz="3200" b="1" dirty="0" smtClean="0"/>
                        <a:t> </a:t>
                      </a:r>
                      <a:r>
                        <a:rPr lang="th-TH" sz="3200" b="1" dirty="0" smtClean="0"/>
                        <a:t>รพ.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>
                          <a:solidFill>
                            <a:srgbClr val="FF0000"/>
                          </a:solidFill>
                        </a:rPr>
                        <a:t>DRS 1.1/1.2</a:t>
                      </a:r>
                      <a:r>
                        <a:rPr lang="en-US" sz="3200" b="1" baseline="0" dirty="0" smtClean="0"/>
                        <a:t>, DRS 2 </a:t>
                      </a:r>
                      <a:r>
                        <a:rPr lang="th-TH" sz="3200" b="1" baseline="0" dirty="0" smtClean="0"/>
                        <a:t>และ </a:t>
                      </a:r>
                      <a:r>
                        <a:rPr lang="en-US" sz="3200" b="1" baseline="0" dirty="0" smtClean="0"/>
                        <a:t>DRS 5 </a:t>
                      </a:r>
                      <a:r>
                        <a:rPr lang="th-TH" sz="3200" b="1" u="none" baseline="0" dirty="0" smtClean="0">
                          <a:solidFill>
                            <a:srgbClr val="FF0000"/>
                          </a:solidFill>
                        </a:rPr>
                        <a:t>ส่วนที่ </a:t>
                      </a:r>
                      <a:r>
                        <a:rPr lang="en-US" sz="3200" b="1" u="none" baseline="0" dirty="0" smtClean="0">
                          <a:solidFill>
                            <a:srgbClr val="FF0000"/>
                          </a:solidFill>
                        </a:rPr>
                        <a:t>1 </a:t>
                      </a:r>
                      <a:r>
                        <a:rPr lang="th-TH" sz="3200" b="1" u="none" baseline="0" dirty="0" smtClean="0">
                          <a:solidFill>
                            <a:srgbClr val="FF0000"/>
                          </a:solidFill>
                        </a:rPr>
                        <a:t>และ </a:t>
                      </a:r>
                      <a:r>
                        <a:rPr lang="en-US" sz="3200" b="1" u="none" baseline="0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en-US" sz="3200" b="1" u="non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0256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เจ้าหน้าที่ห้องปฏิบัติการรพ.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DRS 5</a:t>
                      </a:r>
                      <a:r>
                        <a:rPr lang="th-TH" sz="3200" b="1" dirty="0" smtClean="0"/>
                        <a:t> </a:t>
                      </a:r>
                      <a:r>
                        <a:rPr lang="th-TH" sz="3200" b="1" u="none" baseline="0" dirty="0" smtClean="0">
                          <a:solidFill>
                            <a:srgbClr val="FF0000"/>
                          </a:solidFill>
                        </a:rPr>
                        <a:t>ส่วนที่ </a:t>
                      </a:r>
                      <a:r>
                        <a:rPr lang="en-US" sz="3200" b="1" u="none" baseline="0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en-US" sz="3200" b="1" u="none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70256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ผู้ประสานงานวัณโรค</a:t>
                      </a:r>
                      <a:r>
                        <a:rPr lang="th-TH" sz="3200" b="1" baseline="0" dirty="0" smtClean="0"/>
                        <a:t> </a:t>
                      </a:r>
                      <a:r>
                        <a:rPr lang="th-TH" sz="3200" b="1" baseline="0" dirty="0" err="1" smtClean="0"/>
                        <a:t>สสจ</a:t>
                      </a:r>
                      <a:r>
                        <a:rPr lang="th-TH" sz="3200" b="1" baseline="0" dirty="0" smtClean="0"/>
                        <a:t>.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DRS</a:t>
                      </a:r>
                      <a:r>
                        <a:rPr lang="en-US" sz="3200" b="1" baseline="0" dirty="0" smtClean="0"/>
                        <a:t> 4</a:t>
                      </a:r>
                      <a:endParaRPr lang="en-US" sz="3200" b="1" dirty="0"/>
                    </a:p>
                  </a:txBody>
                  <a:tcPr/>
                </a:tc>
              </a:tr>
              <a:tr h="702565">
                <a:tc>
                  <a:txBody>
                    <a:bodyPr/>
                    <a:lstStyle/>
                    <a:p>
                      <a:r>
                        <a:rPr lang="th-TH" sz="3200" b="1" dirty="0" err="1" smtClean="0"/>
                        <a:t>สคร</a:t>
                      </a:r>
                      <a:r>
                        <a:rPr lang="th-TH" sz="3200" b="1" dirty="0" smtClean="0"/>
                        <a:t>.</a:t>
                      </a:r>
                      <a:endParaRPr 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3200" b="1" dirty="0" smtClean="0"/>
                        <a:t>DRS</a:t>
                      </a:r>
                      <a:r>
                        <a:rPr lang="en-US" sz="3200" b="1" baseline="0" dirty="0" smtClean="0"/>
                        <a:t> 10</a:t>
                      </a:r>
                      <a:endParaRPr lang="en-US" sz="3200" b="1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020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3. </a:t>
            </a:r>
            <a:r>
              <a:rPr lang="th-TH" dirty="0" smtClean="0"/>
              <a:t>แนวทางการส่งเสริมให้ผู้มีคุณสมบัติทุกราย</a:t>
            </a:r>
            <a:br>
              <a:rPr lang="th-TH" dirty="0" smtClean="0"/>
            </a:br>
            <a:r>
              <a:rPr lang="th-TH" dirty="0" smtClean="0"/>
              <a:t>ยินดีเข้าร่วมโครงการ</a:t>
            </a:r>
            <a:endParaRPr lang="th-TH" dirty="0"/>
          </a:p>
        </p:txBody>
      </p:sp>
      <p:sp>
        <p:nvSpPr>
          <p:cNvPr id="5" name="ตัวแทนเนื้อหา 2"/>
          <p:cNvSpPr>
            <a:spLocks noGrp="1"/>
          </p:cNvSpPr>
          <p:nvPr>
            <p:ph idx="1"/>
          </p:nvPr>
        </p:nvSpPr>
        <p:spPr>
          <a:xfrm>
            <a:off x="673224" y="1816224"/>
            <a:ext cx="7787208" cy="3340968"/>
          </a:xfrm>
        </p:spPr>
        <p:txBody>
          <a:bodyPr/>
          <a:lstStyle/>
          <a:p>
            <a:r>
              <a:rPr lang="th-TH" dirty="0" smtClean="0"/>
              <a:t>ชี้แจงและทำความเข้าใจ เพื่อให้ผู้ป่วยยินดีสมัครเข้าร่วมโครงการด้วยความสมัครใจ</a:t>
            </a:r>
          </a:p>
          <a:p>
            <a:r>
              <a:rPr lang="th-TH" dirty="0" smtClean="0"/>
              <a:t>ทำความเข้าใจกับผู้ป่วยให้เห็นถึงประโยชน์ที่ผู้ป่วยจะได้รับจากการเข้าร่วมโครงการ</a:t>
            </a:r>
          </a:p>
          <a:p>
            <a:pPr marL="0" indent="0">
              <a:buNone/>
            </a:pPr>
            <a:endParaRPr lang="th-TH" dirty="0" smtClean="0"/>
          </a:p>
          <a:p>
            <a:endParaRPr lang="th-TH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574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4. </a:t>
            </a:r>
            <a:r>
              <a:rPr lang="th-TH" dirty="0" smtClean="0"/>
              <a:t>ตัวชี้วัดความก้าวหน้าการดำเนินงาน </a:t>
            </a:r>
            <a:br>
              <a:rPr lang="th-TH" dirty="0" smtClean="0"/>
            </a:br>
            <a:r>
              <a:rPr lang="th-TH" dirty="0" smtClean="0"/>
              <a:t>(</a:t>
            </a:r>
            <a:r>
              <a:rPr lang="en-US" dirty="0" smtClean="0"/>
              <a:t>DRS </a:t>
            </a:r>
            <a:r>
              <a:rPr lang="en-US" dirty="0"/>
              <a:t>4</a:t>
            </a:r>
            <a:r>
              <a:rPr lang="th-TH" dirty="0" smtClean="0"/>
              <a:t>)</a:t>
            </a:r>
            <a:r>
              <a:rPr lang="en-US" dirty="0" smtClean="0"/>
              <a:t> </a:t>
            </a:r>
            <a:r>
              <a:rPr lang="th-TH" dirty="0" smtClean="0"/>
              <a:t>โดย </a:t>
            </a:r>
            <a:r>
              <a:rPr lang="th-TH" dirty="0" err="1" smtClean="0"/>
              <a:t>สสจ</a:t>
            </a:r>
            <a:r>
              <a:rPr lang="th-TH" dirty="0" smtClean="0"/>
              <a:t>.</a:t>
            </a:r>
            <a:endParaRPr lang="en-US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783357"/>
            <a:ext cx="8147248" cy="4525963"/>
          </a:xfrm>
        </p:spPr>
        <p:txBody>
          <a:bodyPr/>
          <a:lstStyle/>
          <a:p>
            <a:r>
              <a:rPr lang="th-TH" dirty="0" smtClean="0"/>
              <a:t>ข้อที่ </a:t>
            </a:r>
            <a:r>
              <a:rPr lang="en-US" dirty="0" smtClean="0"/>
              <a:t>10 </a:t>
            </a:r>
            <a:r>
              <a:rPr lang="th-TH" dirty="0" smtClean="0"/>
              <a:t>จำนวนผู้ป่วยที่ตรวจพบว่าเป็นวัณโรคดื้อยา </a:t>
            </a:r>
            <a:r>
              <a:rPr lang="en-US" dirty="0" smtClean="0"/>
              <a:t>RR-TB/MDR-TB/XDR TB </a:t>
            </a:r>
            <a:r>
              <a:rPr lang="th-TH" dirty="0" smtClean="0"/>
              <a:t>และได้รับการรักษาใน </a:t>
            </a:r>
            <a:r>
              <a:rPr lang="en-US" dirty="0" smtClean="0"/>
              <a:t>1 </a:t>
            </a:r>
            <a:r>
              <a:rPr lang="th-TH" dirty="0" smtClean="0"/>
              <a:t>เดือน หลังจากที่รพ.</a:t>
            </a:r>
            <a:r>
              <a:rPr lang="th-TH" dirty="0" smtClean="0"/>
              <a:t>ได้รับแจ้งผล</a:t>
            </a:r>
            <a:r>
              <a:rPr lang="th-TH" dirty="0" smtClean="0"/>
              <a:t>ตรวจ</a:t>
            </a:r>
            <a:endParaRPr lang="th-TH" dirty="0" smtClean="0"/>
          </a:p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  </a:t>
            </a:r>
            <a:r>
              <a:rPr lang="th-TH" u="sng" dirty="0" smtClean="0">
                <a:solidFill>
                  <a:srgbClr val="00B050"/>
                </a:solidFill>
              </a:rPr>
              <a:t>ข้อคำถาม</a:t>
            </a:r>
          </a:p>
          <a:p>
            <a:pPr marL="514350" indent="-514350">
              <a:buAutoNum type="arabicPlain"/>
            </a:pPr>
            <a:r>
              <a:rPr lang="th-TH" dirty="0" smtClean="0"/>
              <a:t>การกำหนดสัดส่วนในแบบฟอร์ม </a:t>
            </a:r>
            <a:r>
              <a:rPr lang="en-US" dirty="0" smtClean="0">
                <a:solidFill>
                  <a:srgbClr val="FF0000"/>
                </a:solidFill>
              </a:rPr>
              <a:t>DRS4</a:t>
            </a:r>
            <a:r>
              <a:rPr lang="en-US" dirty="0" smtClean="0"/>
              <a:t> </a:t>
            </a:r>
            <a:r>
              <a:rPr lang="th-TH" dirty="0" smtClean="0"/>
              <a:t>ข้อที่ </a:t>
            </a:r>
            <a:r>
              <a:rPr lang="en-US" dirty="0" smtClean="0"/>
              <a:t>10 </a:t>
            </a:r>
            <a:r>
              <a:rPr lang="th-TH" u="sng" dirty="0" smtClean="0"/>
              <a:t>ช่องแผน</a:t>
            </a:r>
            <a:r>
              <a:rPr lang="en-US" u="sng" dirty="0" smtClean="0"/>
              <a:t> </a:t>
            </a:r>
            <a:r>
              <a:rPr lang="th-TH" dirty="0" smtClean="0"/>
              <a:t>คำนวณอย่างไร</a:t>
            </a:r>
            <a:endParaRPr lang="en-US" dirty="0" smtClean="0"/>
          </a:p>
          <a:p>
            <a:pPr marL="514350" indent="-514350">
              <a:buAutoNum type="arabicPlain"/>
            </a:pPr>
            <a:r>
              <a:rPr lang="th-TH" dirty="0" smtClean="0"/>
              <a:t>ขอเพิ่มช่องทางให้</a:t>
            </a:r>
            <a:r>
              <a:rPr lang="th-TH" dirty="0" err="1" smtClean="0"/>
              <a:t>สสจ</a:t>
            </a:r>
            <a:r>
              <a:rPr lang="th-TH" dirty="0" smtClean="0"/>
              <a:t>. เข้าถึงข้อมูลเพื่อติดตามความก้าวหน้าผลการดำเนินงานและผลการตรวจ</a:t>
            </a:r>
          </a:p>
          <a:p>
            <a:pPr marL="0" indent="0">
              <a:buNone/>
            </a:pPr>
            <a:endParaRPr lang="th-TH" dirty="0" smtClean="0"/>
          </a:p>
          <a:p>
            <a:pPr marL="0" indent="0">
              <a:buNone/>
            </a:pP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345171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73832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5. 6. 7. </a:t>
            </a:r>
            <a:r>
              <a:rPr lang="th-TH" dirty="0" smtClean="0"/>
              <a:t>ฝึกปฏิบัติการใช้แบบฟอร์ม</a:t>
            </a:r>
            <a:endParaRPr lang="en-US" dirty="0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idx="1"/>
          </p:nvPr>
        </p:nvSpPr>
        <p:spPr>
          <a:xfrm>
            <a:off x="1002080" y="2132856"/>
            <a:ext cx="7127108" cy="2016224"/>
          </a:xfrm>
        </p:spPr>
        <p:txBody>
          <a:bodyPr>
            <a:noAutofit/>
          </a:bodyPr>
          <a:lstStyle/>
          <a:p>
            <a:r>
              <a:rPr lang="en-US" sz="3600" dirty="0" smtClean="0"/>
              <a:t>DRS 1.1/1.2 </a:t>
            </a:r>
            <a:r>
              <a:rPr lang="th-TH" sz="3600" dirty="0" smtClean="0"/>
              <a:t>(สำเนาเก็บ รพ. </a:t>
            </a:r>
            <a:r>
              <a:rPr lang="en-US" sz="3600" dirty="0" smtClean="0"/>
              <a:t>1 </a:t>
            </a:r>
            <a:r>
              <a:rPr lang="th-TH" sz="3600" dirty="0" smtClean="0"/>
              <a:t>ชุด </a:t>
            </a:r>
            <a:r>
              <a:rPr lang="th-TH" sz="3600" dirty="0" err="1" smtClean="0"/>
              <a:t>สสจ</a:t>
            </a:r>
            <a:r>
              <a:rPr lang="th-TH" sz="3600" dirty="0" smtClean="0"/>
              <a:t> </a:t>
            </a:r>
            <a:r>
              <a:rPr lang="en-US" sz="3600" dirty="0" smtClean="0"/>
              <a:t>1 </a:t>
            </a:r>
            <a:r>
              <a:rPr lang="th-TH" sz="3600" dirty="0" smtClean="0"/>
              <a:t>ชุด)</a:t>
            </a:r>
            <a:r>
              <a:rPr lang="en-US" sz="3600" dirty="0" smtClean="0"/>
              <a:t>  </a:t>
            </a:r>
          </a:p>
          <a:p>
            <a:r>
              <a:rPr lang="en-US" sz="3600" dirty="0" smtClean="0"/>
              <a:t>DRS 2</a:t>
            </a:r>
            <a:r>
              <a:rPr lang="th-TH" sz="3600" dirty="0" smtClean="0"/>
              <a:t> </a:t>
            </a:r>
            <a:r>
              <a:rPr lang="th-TH" sz="3600" dirty="0"/>
              <a:t>(</a:t>
            </a:r>
            <a:r>
              <a:rPr lang="th-TH" sz="3600" dirty="0" smtClean="0"/>
              <a:t>สำเนาให้ผู้ป่วย </a:t>
            </a:r>
            <a:r>
              <a:rPr lang="en-US" sz="3600" dirty="0" smtClean="0"/>
              <a:t>1</a:t>
            </a:r>
            <a:r>
              <a:rPr lang="th-TH" sz="3600" dirty="0" smtClean="0"/>
              <a:t> ชุด รพ. </a:t>
            </a:r>
            <a:r>
              <a:rPr lang="en-US" sz="3600" dirty="0" smtClean="0"/>
              <a:t>1 </a:t>
            </a:r>
            <a:r>
              <a:rPr lang="th-TH" sz="3600" dirty="0" smtClean="0"/>
              <a:t>ชุด)</a:t>
            </a:r>
            <a:r>
              <a:rPr lang="en-US" sz="3600" dirty="0" smtClean="0"/>
              <a:t> </a:t>
            </a:r>
          </a:p>
          <a:p>
            <a:r>
              <a:rPr lang="en-US" sz="3600" dirty="0" smtClean="0"/>
              <a:t>DRS 5</a:t>
            </a:r>
            <a:r>
              <a:rPr lang="th-TH" sz="3600" dirty="0" smtClean="0"/>
              <a:t> (สำเนาเก็บ รพ</a:t>
            </a:r>
            <a:r>
              <a:rPr lang="en-US" sz="3600" dirty="0"/>
              <a:t>. 1 </a:t>
            </a:r>
            <a:r>
              <a:rPr lang="th-TH" sz="3600" dirty="0"/>
              <a:t>ชุด </a:t>
            </a:r>
            <a:r>
              <a:rPr lang="th-TH" sz="3600" dirty="0" err="1"/>
              <a:t>สสจ</a:t>
            </a:r>
            <a:r>
              <a:rPr lang="th-TH" sz="3600" dirty="0"/>
              <a:t> </a:t>
            </a:r>
            <a:r>
              <a:rPr lang="en-US" sz="3600" dirty="0"/>
              <a:t>1 </a:t>
            </a:r>
            <a:r>
              <a:rPr lang="th-TH" sz="3600" dirty="0"/>
              <a:t>ชุด)</a:t>
            </a:r>
            <a:r>
              <a:rPr lang="en-US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764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656184"/>
          </a:xfrm>
        </p:spPr>
        <p:txBody>
          <a:bodyPr>
            <a:noAutofit/>
          </a:bodyPr>
          <a:lstStyle/>
          <a:p>
            <a:r>
              <a:rPr lang="en-US" sz="4000" dirty="0"/>
              <a:t>8. </a:t>
            </a:r>
            <a:r>
              <a:rPr lang="th-TH" sz="4000" dirty="0"/>
              <a:t>การเก็บเสมหะที่โรงพยาบาลและการส่ง</a:t>
            </a:r>
            <a:r>
              <a:rPr lang="th-TH" sz="4000" dirty="0" smtClean="0"/>
              <a:t>เสมหะ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th-TH" sz="4000" dirty="0" smtClean="0"/>
              <a:t>พร้อม</a:t>
            </a:r>
            <a:r>
              <a:rPr lang="th-TH" sz="4000" dirty="0"/>
              <a:t>แบบฟอร์มถึงสำนักวัณโรค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5244440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000" b="1" u="sng" dirty="0" smtClean="0">
                <a:solidFill>
                  <a:srgbClr val="FF0000"/>
                </a:solidFill>
              </a:rPr>
              <a:t>แบบฟอร์ม </a:t>
            </a:r>
            <a:r>
              <a:rPr lang="en-US" sz="3000" b="1" u="sng" dirty="0" smtClean="0">
                <a:solidFill>
                  <a:srgbClr val="FF0000"/>
                </a:solidFill>
              </a:rPr>
              <a:t>DRS 1.1/1.2 DRS2 </a:t>
            </a:r>
            <a:r>
              <a:rPr lang="th-TH" sz="3000" b="1" u="sng" dirty="0" smtClean="0">
                <a:solidFill>
                  <a:srgbClr val="FF0000"/>
                </a:solidFill>
              </a:rPr>
              <a:t>และ </a:t>
            </a:r>
            <a:r>
              <a:rPr lang="en-US" sz="3000" b="1" u="sng" dirty="0" smtClean="0">
                <a:solidFill>
                  <a:srgbClr val="FF0000"/>
                </a:solidFill>
              </a:rPr>
              <a:t>DRS 5 </a:t>
            </a:r>
            <a:r>
              <a:rPr lang="th-TH" sz="3000" b="1" u="sng" dirty="0" smtClean="0">
                <a:solidFill>
                  <a:srgbClr val="FF0000"/>
                </a:solidFill>
              </a:rPr>
              <a:t>ฉบับจริง</a:t>
            </a:r>
            <a:r>
              <a:rPr lang="th-TH" sz="3000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th-TH" sz="3000" b="1" dirty="0" smtClean="0"/>
              <a:t>ส่งให้สำนักวัณโรค พร้อมกับตัวอย่าง</a:t>
            </a: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4803182"/>
              </p:ext>
            </p:extLst>
          </p:nvPr>
        </p:nvGraphicFramePr>
        <p:xfrm>
          <a:off x="1043608" y="1871464"/>
          <a:ext cx="6912768" cy="2133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11147"/>
                <a:gridCol w="330162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รพ.</a:t>
                      </a:r>
                      <a:r>
                        <a:rPr lang="th-TH" sz="3200" b="1" baseline="0" dirty="0" smtClean="0"/>
                        <a:t> </a:t>
                      </a:r>
                      <a:r>
                        <a:rPr lang="en-US" sz="3200" b="1" dirty="0" smtClean="0"/>
                        <a:t>EMS</a:t>
                      </a:r>
                      <a:r>
                        <a:rPr lang="th-TH" sz="3200" b="1" dirty="0" smtClean="0"/>
                        <a:t> ถึง</a:t>
                      </a:r>
                      <a:r>
                        <a:rPr lang="th-TH" sz="3200" b="1" baseline="0" dirty="0" smtClean="0"/>
                        <a:t> </a:t>
                      </a:r>
                      <a:r>
                        <a:rPr lang="th-TH" sz="3200" b="1" baseline="0" dirty="0" smtClean="0">
                          <a:solidFill>
                            <a:srgbClr val="FFC000"/>
                          </a:solidFill>
                        </a:rPr>
                        <a:t>สำนักวัณโรค</a:t>
                      </a:r>
                      <a:endParaRPr lang="en-US" sz="3200" b="1" dirty="0">
                        <a:solidFill>
                          <a:srgbClr val="FFC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3200" b="1" dirty="0" smtClean="0"/>
                        <a:t>รพ. </a:t>
                      </a:r>
                      <a:r>
                        <a:rPr lang="en-US" sz="3200" b="1" dirty="0" smtClean="0"/>
                        <a:t>Cold chain</a:t>
                      </a:r>
                      <a:r>
                        <a:rPr lang="th-TH" sz="3200" b="1" dirty="0" smtClean="0"/>
                        <a:t> ถึง </a:t>
                      </a:r>
                      <a:r>
                        <a:rPr lang="th-TH" sz="3200" b="1" dirty="0" err="1" smtClean="0"/>
                        <a:t>สคร</a:t>
                      </a:r>
                      <a:r>
                        <a:rPr lang="th-TH" sz="3200" b="1" dirty="0" smtClean="0"/>
                        <a:t>.</a:t>
                      </a:r>
                      <a:endParaRPr lang="en-US" sz="32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รพ.วิเชียรบุรี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err="1" smtClean="0"/>
                        <a:t>รพร</a:t>
                      </a:r>
                      <a:r>
                        <a:rPr lang="th-TH" sz="2800" b="1" dirty="0" smtClean="0"/>
                        <a:t>.นครไทย</a:t>
                      </a:r>
                      <a:endParaRPr lang="en-US" sz="28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รพ.</a:t>
                      </a:r>
                      <a:r>
                        <a:rPr lang="th-TH" sz="2800" b="1" dirty="0" err="1" smtClean="0"/>
                        <a:t>สวรรค</a:t>
                      </a:r>
                      <a:r>
                        <a:rPr lang="th-TH" sz="2800" b="1" dirty="0" smtClean="0"/>
                        <a:t>โลก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รพ.อุตรดิตถ์</a:t>
                      </a:r>
                      <a:endParaRPr lang="en-US" sz="2800" b="1" dirty="0"/>
                    </a:p>
                  </a:txBody>
                  <a:tcPr/>
                </a:tc>
              </a:tr>
              <a:tr h="447947"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รพ.ศรีนคร</a:t>
                      </a:r>
                      <a:endParaRPr lang="en-US" sz="2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dirty="0" smtClean="0"/>
                        <a:t>รพ.ทองแสนขัน</a:t>
                      </a:r>
                      <a:endParaRPr lang="en-US" sz="28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ลูกศรลง 8"/>
          <p:cNvSpPr/>
          <p:nvPr/>
        </p:nvSpPr>
        <p:spPr>
          <a:xfrm>
            <a:off x="6129888" y="4096504"/>
            <a:ext cx="360040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401696" y="4550916"/>
            <a:ext cx="3816424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th-TH" b="1" dirty="0" err="1" smtClean="0"/>
              <a:t>สคร</a:t>
            </a:r>
            <a:r>
              <a:rPr lang="th-TH" b="1" dirty="0" smtClean="0"/>
              <a:t>. </a:t>
            </a:r>
            <a:r>
              <a:rPr lang="en-US" b="1" dirty="0"/>
              <a:t>Cold chain</a:t>
            </a:r>
            <a:r>
              <a:rPr lang="th-TH" b="1" dirty="0"/>
              <a:t> ถึง </a:t>
            </a:r>
            <a:r>
              <a:rPr lang="th-TH" b="1" dirty="0" smtClean="0">
                <a:solidFill>
                  <a:schemeClr val="accent6">
                    <a:lumMod val="75000"/>
                  </a:schemeClr>
                </a:solidFill>
              </a:rPr>
              <a:t>สำนักวัณโรค</a:t>
            </a:r>
          </a:p>
        </p:txBody>
      </p:sp>
    </p:spTree>
    <p:extLst>
      <p:ext uri="{BB962C8B-B14F-4D97-AF65-F5344CB8AC3E}">
        <p14:creationId xmlns:p14="http://schemas.microsoft.com/office/powerpoint/2010/main" val="142177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** </a:t>
            </a:r>
            <a:r>
              <a:rPr lang="th-TH" sz="4800" dirty="0" smtClean="0"/>
              <a:t>ขอสนับสนุนเพิ่มเติม</a:t>
            </a:r>
            <a:r>
              <a:rPr lang="en-US" sz="4800" dirty="0" smtClean="0"/>
              <a:t> **</a:t>
            </a:r>
            <a:endParaRPr lang="en-US" sz="4800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611560" y="1768624"/>
            <a:ext cx="7920880" cy="2020416"/>
          </a:xfrm>
        </p:spPr>
        <p:txBody>
          <a:bodyPr>
            <a:normAutofit/>
          </a:bodyPr>
          <a:lstStyle/>
          <a:p>
            <a:r>
              <a:rPr lang="th-TH" sz="3600" dirty="0" smtClean="0"/>
              <a:t>กระปุกเสมหะ สำหรับตรวจวินิจฉัยเสมหะรายใหม่</a:t>
            </a:r>
            <a:r>
              <a:rPr lang="en-US" sz="3600" dirty="0" smtClean="0"/>
              <a:t>/</a:t>
            </a:r>
            <a:r>
              <a:rPr lang="th-TH" sz="3600" dirty="0" smtClean="0"/>
              <a:t>เคยรักษามาก่อน </a:t>
            </a:r>
            <a:r>
              <a:rPr lang="th-TH" sz="4000" u="sng" dirty="0" smtClean="0">
                <a:solidFill>
                  <a:srgbClr val="FF0000"/>
                </a:solidFill>
              </a:rPr>
              <a:t>เพิ่ม</a:t>
            </a:r>
            <a:r>
              <a:rPr lang="th-TH" sz="3600" dirty="0" smtClean="0"/>
              <a:t> เนื่องจากไม่เพียงพอ จำนวนไม่แน่นอนกับเป้าหมายที่ตั้งไว้</a:t>
            </a:r>
          </a:p>
        </p:txBody>
      </p:sp>
    </p:spTree>
    <p:extLst>
      <p:ext uri="{BB962C8B-B14F-4D97-AF65-F5344CB8AC3E}">
        <p14:creationId xmlns:p14="http://schemas.microsoft.com/office/powerpoint/2010/main" val="1537860417"/>
      </p:ext>
    </p:extLst>
  </p:cSld>
  <p:clrMapOvr>
    <a:masterClrMapping/>
  </p:clrMapOvr>
</p:sld>
</file>

<file path=ppt/theme/theme1.xml><?xml version="1.0" encoding="utf-8"?>
<a:theme xmlns:a="http://schemas.openxmlformats.org/drawingml/2006/main" name="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กำหนดเอง 1">
      <a:majorFont>
        <a:latin typeface="TH SarabunPSK"/>
        <a:ea typeface=""/>
        <a:cs typeface="TH SarabunPSK"/>
      </a:majorFont>
      <a:minorFont>
        <a:latin typeface="TH SarabunPSK"/>
        <a:ea typeface=""/>
        <a:cs typeface="TH SarabunPSK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</Template>
  <TotalTime>129</TotalTime>
  <Words>569</Words>
  <Application>Microsoft Office PowerPoint</Application>
  <PresentationFormat>นำเสนอทางหน้าจอ (4:3)</PresentationFormat>
  <Paragraphs>71</Paragraphs>
  <Slides>9</Slides>
  <Notes>2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2</vt:lpstr>
      <vt:lpstr>แนวทางการดำเนินการโครงการเฝ้าระวังการดื้อยาวัณโรค ของประเทศไทย ครั้งที่  5  ในพื้นที่เขต สคร. 2 พิษณุโลก</vt:lpstr>
      <vt:lpstr>1. แนวทางการประสานงานภายในโรงพยาบาล เพื่อให้เกิดความร่วมมือ (แผนภูมิที่ 1)</vt:lpstr>
      <vt:lpstr>1. แนวทางการประสานงานภายในโรงพยาบาล เพื่อให้เกิดความร่วมมือ (แผนภูมิที่ 1) ต่อ</vt:lpstr>
      <vt:lpstr>2. บทบาทหน้าที่ของผู้ที่เกี่ยวข้องในโรงพยาบาล</vt:lpstr>
      <vt:lpstr>3. แนวทางการส่งเสริมให้ผู้มีคุณสมบัติทุกราย ยินดีเข้าร่วมโครงการ</vt:lpstr>
      <vt:lpstr>4. ตัวชี้วัดความก้าวหน้าการดำเนินงาน  (DRS 4) โดย สสจ.</vt:lpstr>
      <vt:lpstr>5. 6. 7. ฝึกปฏิบัติการใช้แบบฟอร์ม</vt:lpstr>
      <vt:lpstr>8. การเก็บเสมหะที่โรงพยาบาลและการส่งเสมหะ พร้อมแบบฟอร์มถึงสำนักวัณโรค</vt:lpstr>
      <vt:lpstr>** ขอสนับสนุนเพิ่มเติม **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การดำเนินการโครงการเฝ้าระวังการดื้อยาวัณโรค ของประเทศไทย ครั้งที่  5 ในพื้นที่เขตสคร. 2</dc:title>
  <dc:creator>PATH_KL</dc:creator>
  <cp:lastModifiedBy>labdpc9</cp:lastModifiedBy>
  <cp:revision>24</cp:revision>
  <dcterms:created xsi:type="dcterms:W3CDTF">2017-07-31T08:52:01Z</dcterms:created>
  <dcterms:modified xsi:type="dcterms:W3CDTF">2017-08-01T01:25:26Z</dcterms:modified>
</cp:coreProperties>
</file>